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7158048a6f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7158048a6f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7158048a6f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7158048a6f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7158048a6f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7158048a6f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7158048a6f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7158048a6f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736e5db3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736e5db3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7158048a6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7158048a6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7158048a6f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7158048a6f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158048a6f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158048a6f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7158048a6f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7158048a6f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7158048a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7158048a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158048a6f_1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158048a6f_1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7158048a6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7158048a6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cc717b8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4cc717b8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71ca3e82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71ca3e82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1ca3e82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71ca3e82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71ca3e82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71ca3e82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71ca3e82b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71ca3e82b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158048a6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7158048a6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7158048a6f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7158048a6f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7158048a6f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7158048a6f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5998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Logistic Regression Model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/>
              <a:t>Group 10 In-class Presentation</a:t>
            </a:r>
            <a:endParaRPr sz="22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310175"/>
            <a:ext cx="42555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CA" sz="1240"/>
              <a:t>Andrew Du</a:t>
            </a:r>
            <a:endParaRPr sz="12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CA" sz="1240"/>
              <a:t>Yunjie Xu</a:t>
            </a:r>
            <a:endParaRPr sz="12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CA" sz="1240"/>
              <a:t>S</a:t>
            </a:r>
            <a:r>
              <a:rPr lang="en-CA" sz="1240"/>
              <a:t>teven Xie</a:t>
            </a:r>
            <a:endParaRPr sz="12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CA" sz="1240"/>
              <a:t>S</a:t>
            </a:r>
            <a:r>
              <a:rPr lang="en-CA" sz="1240"/>
              <a:t>iyuan Wang</a:t>
            </a:r>
            <a:endParaRPr sz="12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CA" sz="1240"/>
              <a:t>Yunhao Zheng</a:t>
            </a:r>
            <a:endParaRPr sz="12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CA" sz="1240"/>
              <a:t>Haowen Li</a:t>
            </a:r>
            <a:endParaRPr sz="12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CA" sz="1240"/>
              <a:t>Zhijian Zhu</a:t>
            </a:r>
            <a:endParaRPr sz="12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type="title"/>
          </p:nvPr>
        </p:nvSpPr>
        <p:spPr>
          <a:xfrm>
            <a:off x="1303800" y="6558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Hyperparameter Tuning - </a:t>
            </a:r>
            <a:r>
              <a:rPr lang="en-CA" sz="2400">
                <a:solidFill>
                  <a:srgbClr val="21212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Results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0" name="Google Shape;3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388" y="1447649"/>
            <a:ext cx="6355225" cy="27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/>
          <p:nvPr>
            <p:ph type="title"/>
          </p:nvPr>
        </p:nvSpPr>
        <p:spPr>
          <a:xfrm>
            <a:off x="731500" y="627200"/>
            <a:ext cx="546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650">
                <a:latin typeface="Nunito"/>
                <a:ea typeface="Nunito"/>
                <a:cs typeface="Nunito"/>
                <a:sym typeface="Nunito"/>
              </a:rPr>
              <a:t>Visualize the Confusion Matrix</a:t>
            </a:r>
            <a:endParaRPr sz="265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125" y="2029400"/>
            <a:ext cx="33528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075" y="1998075"/>
            <a:ext cx="33528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3"/>
          <p:cNvSpPr txBox="1"/>
          <p:nvPr/>
        </p:nvSpPr>
        <p:spPr>
          <a:xfrm>
            <a:off x="1303800" y="1541000"/>
            <a:ext cx="21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Nunito"/>
                <a:ea typeface="Nunito"/>
                <a:cs typeface="Nunito"/>
                <a:sym typeface="Nunito"/>
              </a:rPr>
              <a:t>Training Accuracy: 0.78</a:t>
            </a:r>
            <a:endParaRPr/>
          </a:p>
        </p:txBody>
      </p:sp>
      <p:sp>
        <p:nvSpPr>
          <p:cNvPr id="359" name="Google Shape;359;p23"/>
          <p:cNvSpPr txBox="1"/>
          <p:nvPr/>
        </p:nvSpPr>
        <p:spPr>
          <a:xfrm>
            <a:off x="5240525" y="1541000"/>
            <a:ext cx="21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Nunito"/>
                <a:ea typeface="Nunito"/>
                <a:cs typeface="Nunito"/>
                <a:sym typeface="Nunito"/>
              </a:rPr>
              <a:t>Testing Accuracy: 0.77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>
            <p:ph type="title"/>
          </p:nvPr>
        </p:nvSpPr>
        <p:spPr>
          <a:xfrm>
            <a:off x="-414900" y="627175"/>
            <a:ext cx="68964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Visualize</a:t>
            </a:r>
            <a:r>
              <a:rPr lang="en-CA" sz="2500">
                <a:latin typeface="Nunito"/>
                <a:ea typeface="Nunito"/>
                <a:cs typeface="Nunito"/>
                <a:sym typeface="Nunito"/>
              </a:rPr>
              <a:t> the </a:t>
            </a: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ROC Curve</a:t>
            </a:r>
            <a:endParaRPr b="0" sz="1050">
              <a:solidFill>
                <a:srgbClr val="008000"/>
              </a:solidFill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5" name="Google Shape;3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875" y="1291338"/>
            <a:ext cx="473392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838" y="4463163"/>
            <a:ext cx="30480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>
            <p:ph type="title"/>
          </p:nvPr>
        </p:nvSpPr>
        <p:spPr>
          <a:xfrm>
            <a:off x="-177025" y="634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Visualize the Learning Curve</a:t>
            </a:r>
            <a:endParaRPr/>
          </a:p>
        </p:txBody>
      </p:sp>
      <p:pic>
        <p:nvPicPr>
          <p:cNvPr id="372" name="Google Shape;3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288" y="1440475"/>
            <a:ext cx="522951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title"/>
          </p:nvPr>
        </p:nvSpPr>
        <p:spPr>
          <a:xfrm>
            <a:off x="1140500" y="2072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CA" sz="4400">
                <a:latin typeface="Nunito"/>
                <a:ea typeface="Nunito"/>
                <a:cs typeface="Nunito"/>
                <a:sym typeface="Nunito"/>
              </a:rPr>
              <a:t>Direct</a:t>
            </a:r>
            <a:r>
              <a:rPr b="0" lang="en-CA" sz="44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lang="en-CA" sz="4400">
                <a:latin typeface="Nunito"/>
                <a:ea typeface="Nunito"/>
                <a:cs typeface="Nunito"/>
                <a:sym typeface="Nunito"/>
              </a:rPr>
              <a:t>Optimization</a:t>
            </a:r>
            <a:endParaRPr b="0" sz="4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6"/>
          <p:cNvSpPr txBox="1"/>
          <p:nvPr/>
        </p:nvSpPr>
        <p:spPr>
          <a:xfrm>
            <a:off x="1326700" y="602125"/>
            <a:ext cx="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/>
          <p:nvPr>
            <p:ph type="title"/>
          </p:nvPr>
        </p:nvSpPr>
        <p:spPr>
          <a:xfrm>
            <a:off x="1303800" y="641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Direct Approach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by Solving an Optimization Problem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27"/>
          <p:cNvSpPr txBox="1"/>
          <p:nvPr>
            <p:ph idx="1" type="body"/>
          </p:nvPr>
        </p:nvSpPr>
        <p:spPr>
          <a:xfrm>
            <a:off x="1303800" y="16719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Objective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Where J(𝜭) is the c</a:t>
            </a:r>
            <a:r>
              <a:rPr lang="en-CA"/>
              <a:t>ross-entropy loss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ŷ are the mapped real values using the sigmoid activation function</a:t>
            </a:r>
            <a:endParaRPr/>
          </a:p>
        </p:txBody>
      </p:sp>
      <p:pic>
        <p:nvPicPr>
          <p:cNvPr id="385" name="Google Shape;3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055675"/>
            <a:ext cx="1700425" cy="3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225" y="2794150"/>
            <a:ext cx="3863401" cy="7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125" y="3988550"/>
            <a:ext cx="1822650" cy="5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"/>
          <p:cNvSpPr txBox="1"/>
          <p:nvPr>
            <p:ph type="title"/>
          </p:nvPr>
        </p:nvSpPr>
        <p:spPr>
          <a:xfrm>
            <a:off x="1303800" y="6415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Forming the</a:t>
            </a: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 Objective Function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in Python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28"/>
          <p:cNvSpPr txBox="1"/>
          <p:nvPr>
            <p:ph idx="1" type="body"/>
          </p:nvPr>
        </p:nvSpPr>
        <p:spPr>
          <a:xfrm>
            <a:off x="1303800" y="1671975"/>
            <a:ext cx="70305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188" y="1597875"/>
            <a:ext cx="576262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 txBox="1"/>
          <p:nvPr>
            <p:ph type="title"/>
          </p:nvPr>
        </p:nvSpPr>
        <p:spPr>
          <a:xfrm>
            <a:off x="1303800" y="6343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Scipy Optimization Solver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minimize()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0" name="Google Shape;4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325" y="1481950"/>
            <a:ext cx="5142450" cy="34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>
            <p:ph type="title"/>
          </p:nvPr>
        </p:nvSpPr>
        <p:spPr>
          <a:xfrm>
            <a:off x="1253725" y="639375"/>
            <a:ext cx="7030500" cy="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Optimization Results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Model Accuracy &amp; </a:t>
            </a: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Confusion Matrix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30"/>
          <p:cNvSpPr txBox="1"/>
          <p:nvPr/>
        </p:nvSpPr>
        <p:spPr>
          <a:xfrm>
            <a:off x="1416875" y="1629200"/>
            <a:ext cx="21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Nunito"/>
                <a:ea typeface="Nunito"/>
                <a:cs typeface="Nunito"/>
                <a:sym typeface="Nunito"/>
              </a:rPr>
              <a:t>Training Accuracy: 0.73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30"/>
          <p:cNvSpPr txBox="1"/>
          <p:nvPr/>
        </p:nvSpPr>
        <p:spPr>
          <a:xfrm>
            <a:off x="5144225" y="1629200"/>
            <a:ext cx="23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Nunito"/>
                <a:ea typeface="Nunito"/>
                <a:cs typeface="Nunito"/>
                <a:sym typeface="Nunito"/>
              </a:rPr>
              <a:t>Testing </a:t>
            </a:r>
            <a:r>
              <a:rPr lang="en-CA">
                <a:latin typeface="Nunito"/>
                <a:ea typeface="Nunito"/>
                <a:cs typeface="Nunito"/>
                <a:sym typeface="Nunito"/>
              </a:rPr>
              <a:t>Accuracy: 0.77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8" name="Google Shape;4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125" y="1998075"/>
            <a:ext cx="33528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075" y="1998075"/>
            <a:ext cx="33528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"/>
          <p:cNvSpPr txBox="1"/>
          <p:nvPr>
            <p:ph type="title"/>
          </p:nvPr>
        </p:nvSpPr>
        <p:spPr>
          <a:xfrm>
            <a:off x="1303800" y="6129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Questions?</a:t>
            </a:r>
            <a:endParaRPr/>
          </a:p>
        </p:txBody>
      </p:sp>
      <p:pic>
        <p:nvPicPr>
          <p:cNvPr id="415" name="Google Shape;4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6407" y="1902618"/>
            <a:ext cx="1231205" cy="1338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6558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Agenda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379975"/>
            <a:ext cx="70305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CA"/>
              <a:t>Data Preparation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/>
              <a:t>Data Overview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/>
              <a:t>Feature Engineering (</a:t>
            </a:r>
            <a:r>
              <a:rPr lang="en-CA"/>
              <a:t>Standardization &amp; Feature Selection)</a:t>
            </a:r>
            <a:r>
              <a:rPr lang="en-CA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CA"/>
              <a:t>Logistic Regression (SKlearn)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/>
              <a:t>Bias-Variance Tradeoff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/>
              <a:t>Hyperparameter tuning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-CA"/>
              <a:t>What is C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-CA"/>
              <a:t>Grid search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/>
              <a:t>Results </a:t>
            </a:r>
            <a:r>
              <a:rPr lang="en-CA"/>
              <a:t>Interpretation</a:t>
            </a:r>
            <a:r>
              <a:rPr lang="en-CA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CA"/>
              <a:t>Direct Optimization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/>
              <a:t>Objective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/>
              <a:t>Solving the Objective Function </a:t>
            </a:r>
            <a:r>
              <a:rPr lang="en-CA"/>
              <a:t>in Python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/>
              <a:t>Results Interpretation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4495" y="3462220"/>
            <a:ext cx="1217582" cy="121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695" y="3711120"/>
            <a:ext cx="1217582" cy="121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2"/>
          <p:cNvSpPr txBox="1"/>
          <p:nvPr>
            <p:ph type="title"/>
          </p:nvPr>
        </p:nvSpPr>
        <p:spPr>
          <a:xfrm>
            <a:off x="2044050" y="1969650"/>
            <a:ext cx="5055900" cy="12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3020"/>
              <a:t>Thank you!</a:t>
            </a:r>
            <a:endParaRPr sz="3020"/>
          </a:p>
        </p:txBody>
      </p:sp>
      <p:pic>
        <p:nvPicPr>
          <p:cNvPr id="421" name="Google Shape;4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0425" y="70225"/>
            <a:ext cx="2834550" cy="69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/>
          <p:cNvSpPr txBox="1"/>
          <p:nvPr>
            <p:ph type="title"/>
          </p:nvPr>
        </p:nvSpPr>
        <p:spPr>
          <a:xfrm>
            <a:off x="1272700" y="614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Bias-Variance Tradeoff VS.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Number of Folds in Cross Validation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7" name="Google Shape;4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0" y="1613550"/>
            <a:ext cx="8839202" cy="309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140500" y="19197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CA" sz="4000">
                <a:latin typeface="Nunito"/>
                <a:ea typeface="Nunito"/>
                <a:cs typeface="Nunito"/>
                <a:sym typeface="Nunito"/>
              </a:rPr>
              <a:t>Data Preparation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217975" y="634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Data Overview</a:t>
            </a:r>
            <a:endParaRPr sz="2400"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900" y="130725"/>
            <a:ext cx="5102176" cy="488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760700" y="1493000"/>
            <a:ext cx="32184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>
                <a:solidFill>
                  <a:srgbClr val="000000"/>
                </a:solidFill>
              </a:rPr>
              <a:t>7 Features</a:t>
            </a:r>
            <a:endParaRPr sz="16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CA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Glucose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CA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Blood Pressure 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CA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Skin Thickness   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CA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Insulin 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CA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BMI 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CA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Diabetes Pedigree Function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CA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Age  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CA" sz="1600">
                <a:solidFill>
                  <a:srgbClr val="000000"/>
                </a:solidFill>
              </a:rPr>
              <a:t>Binary Outcome</a:t>
            </a:r>
            <a:endParaRPr sz="16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CA" sz="1200">
                <a:solidFill>
                  <a:srgbClr val="000000"/>
                </a:solidFill>
              </a:rPr>
              <a:t>Healthy (0)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CA" sz="1200">
                <a:solidFill>
                  <a:srgbClr val="000000"/>
                </a:solidFill>
              </a:rPr>
              <a:t>Diabetics (1)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646175"/>
            <a:ext cx="7030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Feature Engineering</a:t>
            </a:r>
            <a:endParaRPr sz="2400"/>
          </a:p>
        </p:txBody>
      </p:sp>
      <p:sp>
        <p:nvSpPr>
          <p:cNvPr id="304" name="Google Shape;304;p17"/>
          <p:cNvSpPr txBox="1"/>
          <p:nvPr>
            <p:ph type="title"/>
          </p:nvPr>
        </p:nvSpPr>
        <p:spPr>
          <a:xfrm>
            <a:off x="650725" y="1273350"/>
            <a:ext cx="21225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0" lang="en-CA" sz="1600">
                <a:latin typeface="Nunito"/>
                <a:ea typeface="Nunito"/>
                <a:cs typeface="Nunito"/>
                <a:sym typeface="Nunito"/>
              </a:rPr>
              <a:t>Standardization</a:t>
            </a:r>
            <a:endParaRPr b="0" sz="3300"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555850" y="1540225"/>
            <a:ext cx="59367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>
                <a:solidFill>
                  <a:srgbClr val="000000"/>
                </a:solidFill>
              </a:rPr>
              <a:t>Using standard scalar to standardize the data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  <p:sp>
        <p:nvSpPr>
          <p:cNvPr id="306" name="Google Shape;306;p17"/>
          <p:cNvSpPr txBox="1"/>
          <p:nvPr>
            <p:ph type="title"/>
          </p:nvPr>
        </p:nvSpPr>
        <p:spPr>
          <a:xfrm>
            <a:off x="650725" y="1937075"/>
            <a:ext cx="21225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0" lang="en-CA" sz="1600">
                <a:latin typeface="Nunito"/>
                <a:ea typeface="Nunito"/>
                <a:cs typeface="Nunito"/>
                <a:sym typeface="Nunito"/>
              </a:rPr>
              <a:t>Feature Selection</a:t>
            </a:r>
            <a:endParaRPr b="0" sz="3300"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555850" y="2307400"/>
            <a:ext cx="4587600" cy="13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>
                <a:solidFill>
                  <a:srgbClr val="000000"/>
                </a:solidFill>
              </a:rPr>
              <a:t>Extract feature importance by random forest</a:t>
            </a:r>
            <a:endParaRPr>
              <a:solidFill>
                <a:srgbClr val="000000"/>
              </a:solidFill>
            </a:endParaRPr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>
                <a:solidFill>
                  <a:srgbClr val="000000"/>
                </a:solidFill>
              </a:rPr>
              <a:t>Feature ranking </a:t>
            </a:r>
            <a:endParaRPr>
              <a:solidFill>
                <a:srgbClr val="000000"/>
              </a:solidFill>
            </a:endParaRPr>
          </a:p>
          <a:p>
            <a:pPr indent="-2984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>
                <a:solidFill>
                  <a:srgbClr val="000000"/>
                </a:solidFill>
              </a:rPr>
              <a:t>Feature_1: Glucose</a:t>
            </a:r>
            <a:endParaRPr>
              <a:solidFill>
                <a:srgbClr val="000000"/>
              </a:solidFill>
            </a:endParaRPr>
          </a:p>
          <a:p>
            <a:pPr indent="-2984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>
                <a:solidFill>
                  <a:srgbClr val="000000"/>
                </a:solidFill>
              </a:rPr>
              <a:t>Feature_5: BMI</a:t>
            </a:r>
            <a:endParaRPr>
              <a:solidFill>
                <a:srgbClr val="000000"/>
              </a:solidFill>
            </a:endParaRPr>
          </a:p>
          <a:p>
            <a:pPr indent="-2984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>
                <a:solidFill>
                  <a:srgbClr val="000000"/>
                </a:solidFill>
              </a:rPr>
              <a:t>Feature_6: Diabetes Pedigree Function</a:t>
            </a:r>
            <a:endParaRPr>
              <a:solidFill>
                <a:srgbClr val="000000"/>
              </a:solidFill>
            </a:endParaRPr>
          </a:p>
          <a:p>
            <a:pPr indent="-2984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>
                <a:solidFill>
                  <a:srgbClr val="000000"/>
                </a:solidFill>
              </a:rPr>
              <a:t>Feature_7: 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449" y="1804088"/>
            <a:ext cx="3641750" cy="24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5232700" y="2893700"/>
            <a:ext cx="4587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600">
                <a:solidFill>
                  <a:srgbClr val="000000"/>
                </a:solidFill>
              </a:rPr>
              <a:t> Feature 6: Diabetes_Pedigree_Function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0" y="0"/>
            <a:ext cx="4816613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8"/>
          <p:cNvSpPr txBox="1"/>
          <p:nvPr/>
        </p:nvSpPr>
        <p:spPr>
          <a:xfrm>
            <a:off x="5275625" y="378675"/>
            <a:ext cx="226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600">
                <a:latin typeface="Nunito"/>
                <a:ea typeface="Nunito"/>
                <a:cs typeface="Nunito"/>
                <a:sym typeface="Nunito"/>
              </a:rPr>
              <a:t>Feature 1: Glucose</a:t>
            </a:r>
            <a:endParaRPr sz="1600"/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648" y="1221737"/>
            <a:ext cx="4816614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/>
        </p:nvSpPr>
        <p:spPr>
          <a:xfrm>
            <a:off x="2244550" y="1622025"/>
            <a:ext cx="185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600">
                <a:latin typeface="Nunito"/>
                <a:ea typeface="Nunito"/>
                <a:cs typeface="Nunito"/>
                <a:sym typeface="Nunito"/>
              </a:rPr>
              <a:t>Feature 5: BMI</a:t>
            </a:r>
            <a:endParaRPr sz="1600"/>
          </a:p>
        </p:txBody>
      </p:sp>
      <p:pic>
        <p:nvPicPr>
          <p:cNvPr id="318" name="Google Shape;3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75" y="3768138"/>
            <a:ext cx="4816388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3700" y="2487860"/>
            <a:ext cx="5306401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8"/>
          <p:cNvSpPr txBox="1"/>
          <p:nvPr/>
        </p:nvSpPr>
        <p:spPr>
          <a:xfrm>
            <a:off x="2244550" y="4182600"/>
            <a:ext cx="172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600">
                <a:latin typeface="Nunito"/>
                <a:ea typeface="Nunito"/>
                <a:cs typeface="Nunito"/>
                <a:sym typeface="Nunito"/>
              </a:rPr>
              <a:t>Feature 7: Age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/>
          <p:nvPr>
            <p:ph type="title"/>
          </p:nvPr>
        </p:nvSpPr>
        <p:spPr>
          <a:xfrm>
            <a:off x="1183425" y="2072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CA" sz="4400">
                <a:latin typeface="Nunito"/>
                <a:ea typeface="Nunito"/>
                <a:cs typeface="Nunito"/>
                <a:sym typeface="Nunito"/>
              </a:rPr>
              <a:t>Logistic Regression (SKlearn)</a:t>
            </a:r>
            <a:endParaRPr b="0" sz="4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"/>
          <p:cNvSpPr txBox="1"/>
          <p:nvPr/>
        </p:nvSpPr>
        <p:spPr>
          <a:xfrm>
            <a:off x="1326700" y="602125"/>
            <a:ext cx="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title"/>
          </p:nvPr>
        </p:nvSpPr>
        <p:spPr>
          <a:xfrm>
            <a:off x="1296650" y="6558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Bias-Variance Tradeoff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2" name="Google Shape;3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550" y="1504875"/>
            <a:ext cx="48006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75" y="1433350"/>
            <a:ext cx="2808775" cy="30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20"/>
          <p:cNvCxnSpPr/>
          <p:nvPr/>
        </p:nvCxnSpPr>
        <p:spPr>
          <a:xfrm>
            <a:off x="3232775" y="1968700"/>
            <a:ext cx="19200" cy="25668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0"/>
          <p:cNvCxnSpPr/>
          <p:nvPr/>
        </p:nvCxnSpPr>
        <p:spPr>
          <a:xfrm rot="10800000">
            <a:off x="2403025" y="1949350"/>
            <a:ext cx="28800" cy="26055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20"/>
          <p:cNvSpPr/>
          <p:nvPr/>
        </p:nvSpPr>
        <p:spPr>
          <a:xfrm>
            <a:off x="5674250" y="1910725"/>
            <a:ext cx="1582500" cy="2605500"/>
          </a:xfrm>
          <a:prstGeom prst="rect">
            <a:avLst/>
          </a:prstGeom>
          <a:noFill/>
          <a:ln cap="flat" cmpd="sng" w="9525">
            <a:solidFill>
              <a:srgbClr val="A3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"/>
          <p:cNvSpPr/>
          <p:nvPr/>
        </p:nvSpPr>
        <p:spPr>
          <a:xfrm>
            <a:off x="743050" y="2817850"/>
            <a:ext cx="2636400" cy="868500"/>
          </a:xfrm>
          <a:prstGeom prst="rect">
            <a:avLst/>
          </a:prstGeom>
          <a:noFill/>
          <a:ln cap="flat" cmpd="sng" w="9525">
            <a:solidFill>
              <a:srgbClr val="A3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0"/>
          <p:cNvSpPr/>
          <p:nvPr/>
        </p:nvSpPr>
        <p:spPr>
          <a:xfrm>
            <a:off x="154400" y="2885375"/>
            <a:ext cx="530700" cy="20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31515"/>
          </a:solidFill>
          <a:ln cap="flat" cmpd="sng" w="9525">
            <a:solidFill>
              <a:srgbClr val="A3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 txBox="1"/>
          <p:nvPr>
            <p:ph type="title"/>
          </p:nvPr>
        </p:nvSpPr>
        <p:spPr>
          <a:xfrm>
            <a:off x="1303800" y="662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2400">
                <a:latin typeface="Nunito"/>
                <a:ea typeface="Nunito"/>
                <a:cs typeface="Nunito"/>
                <a:sym typeface="Nunito"/>
              </a:rPr>
              <a:t>Hyperparameter Tuning - Grid Search CV</a:t>
            </a:r>
            <a:endParaRPr sz="2400"/>
          </a:p>
        </p:txBody>
      </p:sp>
      <p:sp>
        <p:nvSpPr>
          <p:cNvPr id="344" name="Google Shape;344;p21"/>
          <p:cNvSpPr txBox="1"/>
          <p:nvPr>
            <p:ph idx="1" type="body"/>
          </p:nvPr>
        </p:nvSpPr>
        <p:spPr>
          <a:xfrm>
            <a:off x="1303800" y="14678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>
                <a:solidFill>
                  <a:srgbClr val="000000"/>
                </a:solidFill>
              </a:rPr>
              <a:t>L1 - Regularized regression with scikit-learn module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Hyperparameter C - </a:t>
            </a:r>
            <a:r>
              <a:rPr lang="en-CA" sz="1400">
                <a:solidFill>
                  <a:srgbClr val="212529"/>
                </a:solidFill>
                <a:highlight>
                  <a:srgbClr val="FFFFFF"/>
                </a:highlight>
              </a:rPr>
              <a:t>Inverse of regularization strength</a:t>
            </a:r>
            <a:endParaRPr sz="14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>
                <a:solidFill>
                  <a:srgbClr val="212529"/>
                </a:solidFill>
                <a:highlight>
                  <a:srgbClr val="FFFFFF"/>
                </a:highlight>
              </a:rPr>
              <a:t>Solver - </a:t>
            </a:r>
            <a:r>
              <a:rPr lang="en-CA" sz="1400">
                <a:solidFill>
                  <a:srgbClr val="000000"/>
                </a:solidFill>
                <a:highlight>
                  <a:srgbClr val="FFFFFE"/>
                </a:highlight>
              </a:rPr>
              <a:t>[</a:t>
            </a:r>
            <a:r>
              <a:rPr lang="en-CA" sz="1400">
                <a:solidFill>
                  <a:srgbClr val="A31515"/>
                </a:solidFill>
                <a:highlight>
                  <a:srgbClr val="FFFFFE"/>
                </a:highlight>
              </a:rPr>
              <a:t>'saga'</a:t>
            </a:r>
            <a:r>
              <a:rPr lang="en-CA" sz="1400">
                <a:solidFill>
                  <a:srgbClr val="000000"/>
                </a:solidFill>
                <a:highlight>
                  <a:srgbClr val="FFFFFE"/>
                </a:highlight>
              </a:rPr>
              <a:t>, </a:t>
            </a:r>
            <a:r>
              <a:rPr lang="en-CA" sz="1400">
                <a:solidFill>
                  <a:srgbClr val="A31515"/>
                </a:solidFill>
                <a:highlight>
                  <a:srgbClr val="FFFFFE"/>
                </a:highlight>
              </a:rPr>
              <a:t>'liblinear'</a:t>
            </a:r>
            <a:r>
              <a:rPr lang="en-CA" sz="1400">
                <a:solidFill>
                  <a:srgbClr val="000000"/>
                </a:solidFill>
                <a:highlight>
                  <a:srgbClr val="FFFFFE"/>
                </a:highlight>
              </a:rPr>
              <a:t>]</a:t>
            </a:r>
            <a:r>
              <a:rPr lang="en-CA" sz="1800">
                <a:solidFill>
                  <a:srgbClr val="000000"/>
                </a:solidFill>
                <a:highlight>
                  <a:srgbClr val="FFFFFE"/>
                </a:highlight>
              </a:rPr>
              <a:t> </a:t>
            </a:r>
            <a:endParaRPr sz="180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